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38"/>
  </p:notesMasterIdLst>
  <p:sldIdLst>
    <p:sldId id="256" r:id="rId2"/>
    <p:sldId id="262" r:id="rId3"/>
    <p:sldId id="281" r:id="rId4"/>
    <p:sldId id="261" r:id="rId5"/>
    <p:sldId id="257" r:id="rId6"/>
    <p:sldId id="289" r:id="rId7"/>
    <p:sldId id="292" r:id="rId8"/>
    <p:sldId id="290" r:id="rId9"/>
    <p:sldId id="291" r:id="rId10"/>
    <p:sldId id="298" r:id="rId11"/>
    <p:sldId id="293" r:id="rId12"/>
    <p:sldId id="260" r:id="rId13"/>
    <p:sldId id="280" r:id="rId14"/>
    <p:sldId id="299" r:id="rId15"/>
    <p:sldId id="273" r:id="rId16"/>
    <p:sldId id="285" r:id="rId17"/>
    <p:sldId id="311" r:id="rId18"/>
    <p:sldId id="300" r:id="rId19"/>
    <p:sldId id="268" r:id="rId20"/>
    <p:sldId id="266" r:id="rId21"/>
    <p:sldId id="267" r:id="rId22"/>
    <p:sldId id="304" r:id="rId23"/>
    <p:sldId id="259" r:id="rId24"/>
    <p:sldId id="274" r:id="rId25"/>
    <p:sldId id="263" r:id="rId26"/>
    <p:sldId id="279" r:id="rId27"/>
    <p:sldId id="275" r:id="rId28"/>
    <p:sldId id="306" r:id="rId29"/>
    <p:sldId id="305" r:id="rId30"/>
    <p:sldId id="308" r:id="rId31"/>
    <p:sldId id="309" r:id="rId32"/>
    <p:sldId id="310" r:id="rId33"/>
    <p:sldId id="312" r:id="rId34"/>
    <p:sldId id="313" r:id="rId35"/>
    <p:sldId id="314" r:id="rId36"/>
    <p:sldId id="30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4" autoAdjust="0"/>
    <p:restoredTop sz="91338" autoAdjust="0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Sistema de Gobierno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SISTEMA DE GOBIERNO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01-4B82-A1DA-80A0615BCF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001-4B82-A1DA-80A0615BCF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001-4B82-A1DA-80A0615BCF6A}"/>
              </c:ext>
            </c:extLst>
          </c:dPt>
          <c:dLbls>
            <c:delete val="1"/>
          </c:dLbls>
          <c:cat>
            <c:strRef>
              <c:f>Hoja1!$A$2:$A$4</c:f>
              <c:strCache>
                <c:ptCount val="3"/>
                <c:pt idx="0">
                  <c:v>La democracia es preferible</c:v>
                </c:pt>
                <c:pt idx="1">
                  <c:v>Da lo mismo un sistema democrático u otro</c:v>
                </c:pt>
                <c:pt idx="2">
                  <c:v>Algunas veces se prefiere un SISTEMA AUTORITARIO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0.53</c:v>
                </c:pt>
                <c:pt idx="1">
                  <c:v>0.18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01-4B82-A1DA-80A0615BCF6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946239350514495"/>
          <c:y val="0.21865881270971699"/>
          <c:w val="0.41053760649485399"/>
          <c:h val="0.54362902088050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C6382-DC87-4E3F-8604-8688798FBEF6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7F248-AEBC-49B5-ABC6-81906E0FEA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48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LEY DE HERODES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7F248-AEBC-49B5-ABC6-81906E0FEA7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404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4400" dirty="0"/>
              <a:t>VIDEOS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7F248-AEBC-49B5-ABC6-81906E0FEA7A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38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7F248-AEBC-49B5-ABC6-81906E0FEA7A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096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04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5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05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46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25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3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0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63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5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28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9532B-0D46-4950-A6ED-7D45CEE69529}" type="datetimeFigureOut">
              <a:rPr lang="es-MX" smtClean="0"/>
              <a:t>30/04/24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5700C5-7CE7-4CF5-A6BD-52FBC6309CF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6FFA4-1FCE-491C-B591-CB1CDF296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75" y="1520903"/>
            <a:ext cx="10112304" cy="3816194"/>
          </a:xfrm>
        </p:spPr>
        <p:txBody>
          <a:bodyPr>
            <a:normAutofit/>
          </a:bodyPr>
          <a:lstStyle/>
          <a:p>
            <a:pPr algn="ctr"/>
            <a:r>
              <a:rPr lang="es-MX" sz="7200" dirty="0"/>
              <a:t>¿POR QUÉ NOS </a:t>
            </a:r>
            <a:br>
              <a:rPr lang="es-MX" sz="7200" dirty="0"/>
            </a:br>
            <a:r>
              <a:rPr lang="es-MX" sz="7200" dirty="0"/>
              <a:t>DEBEN INTERESAR </a:t>
            </a:r>
            <a:br>
              <a:rPr lang="es-MX" sz="7200" dirty="0"/>
            </a:br>
            <a:r>
              <a:rPr lang="es-MX" sz="7200" dirty="0"/>
              <a:t>LAS ELECCIONES?</a:t>
            </a:r>
          </a:p>
        </p:txBody>
      </p:sp>
    </p:spTree>
    <p:extLst>
      <p:ext uri="{BB962C8B-B14F-4D97-AF65-F5344CB8AC3E}">
        <p14:creationId xmlns:p14="http://schemas.microsoft.com/office/powerpoint/2010/main" val="1655904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4F225D2B-6C5E-4333-A3A0-2ABCA5AB93C6}"/>
              </a:ext>
            </a:extLst>
          </p:cNvPr>
          <p:cNvSpPr/>
          <p:nvPr/>
        </p:nvSpPr>
        <p:spPr>
          <a:xfrm>
            <a:off x="891007" y="75411"/>
            <a:ext cx="5228734" cy="4892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3E93BE-F2C9-429E-ACF6-CC9494BC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423" y="840838"/>
            <a:ext cx="5025882" cy="31938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MX" sz="4000" u="sng" dirty="0"/>
              <a:t>El 66 %</a:t>
            </a:r>
            <a:r>
              <a:rPr lang="es-MX" sz="4000" dirty="0"/>
              <a:t> de los mexicanos considera que en México las </a:t>
            </a:r>
            <a:r>
              <a:rPr lang="es-MX" sz="4000" u="sng" dirty="0"/>
              <a:t>leyes se respetan poco o nada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A9663A-EF59-4EA6-96F6-F1A40CE5B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875" y1="79691" x2="18875" y2="79691"/>
                        <a14:foregroundMark x1="9875" y1="81678" x2="9875" y2="81678"/>
                        <a14:foregroundMark x1="7125" y1="81457" x2="7125" y2="81457"/>
                        <a14:foregroundMark x1="15500" y1="74834" x2="15500" y2="74834"/>
                        <a14:foregroundMark x1="21125" y1="82340" x2="21125" y2="82340"/>
                        <a14:foregroundMark x1="25125" y1="74834" x2="25125" y2="74834"/>
                        <a14:foregroundMark x1="21750" y1="76159" x2="21750" y2="76159"/>
                        <a14:foregroundMark x1="26500" y1="79470" x2="26500" y2="79470"/>
                        <a14:foregroundMark x1="23750" y1="85651" x2="23750" y2="85651"/>
                        <a14:foregroundMark x1="4250" y1="82340" x2="4250" y2="82340"/>
                        <a14:foregroundMark x1="36875" y1="58057" x2="36875" y2="58057"/>
                        <a14:foregroundMark x1="37125" y1="68433" x2="37125" y2="68433"/>
                        <a14:foregroundMark x1="36500" y1="70419" x2="36500" y2="70419"/>
                        <a14:foregroundMark x1="47375" y1="66004" x2="47375" y2="66004"/>
                        <a14:foregroundMark x1="40250" y1="38190" x2="40250" y2="38190"/>
                        <a14:foregroundMark x1="43750" y1="47682" x2="43750" y2="47682"/>
                        <a14:foregroundMark x1="48250" y1="47020" x2="48250" y2="47020"/>
                        <a14:foregroundMark x1="47375" y1="5077" x2="47375" y2="5077"/>
                        <a14:foregroundMark x1="48625" y1="5298" x2="48625" y2="5298"/>
                        <a14:foregroundMark x1="49000" y1="31347" x2="49000" y2="31347"/>
                        <a14:foregroundMark x1="48500" y1="29360" x2="48500" y2="29360"/>
                        <a14:foregroundMark x1="47875" y1="27152" x2="47875" y2="27152"/>
                        <a14:foregroundMark x1="49250" y1="33113" x2="49250" y2="33113"/>
                        <a14:foregroundMark x1="56500" y1="30243" x2="56500" y2="30243"/>
                        <a14:foregroundMark x1="57625" y1="32009" x2="57625" y2="32009"/>
                        <a14:foregroundMark x1="57625" y1="32009" x2="57625" y2="32009"/>
                        <a14:foregroundMark x1="58000" y1="41943" x2="58000" y2="41943"/>
                        <a14:foregroundMark x1="66250" y1="45695" x2="66250" y2="45695"/>
                        <a14:foregroundMark x1="70625" y1="44371" x2="70625" y2="44371"/>
                        <a14:foregroundMark x1="74250" y1="31788" x2="74250" y2="31788"/>
                        <a14:foregroundMark x1="71000" y1="35982" x2="71000" y2="35982"/>
                        <a14:foregroundMark x1="59750" y1="54084" x2="59750" y2="54084"/>
                        <a14:foregroundMark x1="65000" y1="54084" x2="65000" y2="54084"/>
                        <a14:foregroundMark x1="64000" y1="43488" x2="64000" y2="43488"/>
                        <a14:foregroundMark x1="54375" y1="41943" x2="54375" y2="41943"/>
                        <a14:foregroundMark x1="53000" y1="58720" x2="53000" y2="58720"/>
                        <a14:foregroundMark x1="54625" y1="52980" x2="54625" y2="52980"/>
                        <a14:foregroundMark x1="58000" y1="65563" x2="58000" y2="65563"/>
                        <a14:foregroundMark x1="52500" y1="66446" x2="52500" y2="66446"/>
                        <a14:foregroundMark x1="62750" y1="78366" x2="62750" y2="78366"/>
                        <a14:foregroundMark x1="66000" y1="76600" x2="66000" y2="76600"/>
                        <a14:foregroundMark x1="56625" y1="90728" x2="56625" y2="90728"/>
                        <a14:foregroundMark x1="56500" y1="87859" x2="57250" y2="87196"/>
                        <a14:foregroundMark x1="13500" y1="73731" x2="13500" y2="73731"/>
                        <a14:foregroundMark x1="13500" y1="73731" x2="13500" y2="73731"/>
                        <a14:foregroundMark x1="46625" y1="7726" x2="46625" y2="7726"/>
                        <a14:foregroundMark x1="93500" y1="33996" x2="93500" y2="33996"/>
                        <a14:foregroundMark x1="88750" y1="53201" x2="88750" y2="53201"/>
                        <a14:foregroundMark x1="88750" y1="50331" x2="88750" y2="50331"/>
                        <a14:foregroundMark x1="88750" y1="47903" x2="88750" y2="47903"/>
                        <a14:foregroundMark x1="88750" y1="51214" x2="88750" y2="51214"/>
                        <a14:foregroundMark x1="88750" y1="49227" x2="88750" y2="49227"/>
                        <a14:foregroundMark x1="88375" y1="74393" x2="88375" y2="74393"/>
                        <a14:foregroundMark x1="88500" y1="66887" x2="88500" y2="66887"/>
                        <a14:foregroundMark x1="88250" y1="69757" x2="88250" y2="69757"/>
                        <a14:foregroundMark x1="87875" y1="89404" x2="87875" y2="89404"/>
                        <a14:foregroundMark x1="84750" y1="90728" x2="84750" y2="90728"/>
                        <a14:foregroundMark x1="94000" y1="90508" x2="94000" y2="90508"/>
                        <a14:foregroundMark x1="82625" y1="90949" x2="82625" y2="90949"/>
                        <a14:foregroundMark x1="53375" y1="87638" x2="53375" y2="87638"/>
                        <a14:foregroundMark x1="81625" y1="91170" x2="81625" y2="91170"/>
                        <a14:foregroundMark x1="46875" y1="8389" x2="46875" y2="8389"/>
                        <a14:foregroundMark x1="49250" y1="5740" x2="49250" y2="5740"/>
                        <a14:foregroundMark x1="49750" y1="6623" x2="49750" y2="6623"/>
                        <a14:foregroundMark x1="49875" y1="7947" x2="49875" y2="7947"/>
                        <a14:foregroundMark x1="49750" y1="9272" x2="49750" y2="9272"/>
                        <a14:foregroundMark x1="49375" y1="10817" x2="49375" y2="10817"/>
                        <a14:foregroundMark x1="49000" y1="12362" x2="49000" y2="12362"/>
                        <a14:foregroundMark x1="49375" y1="11700" x2="49375" y2="11700"/>
                        <a14:foregroundMark x1="48875" y1="13245" x2="48875" y2="13245"/>
                        <a14:foregroundMark x1="48375" y1="14790" x2="48375" y2="14790"/>
                        <a14:foregroundMark x1="48125" y1="16115" x2="48125" y2="16115"/>
                        <a14:foregroundMark x1="47875" y1="17439" x2="47875" y2="17439"/>
                        <a14:foregroundMark x1="47500" y1="20309" x2="47500" y2="20309"/>
                        <a14:foregroundMark x1="47375" y1="22517" x2="47375" y2="22517"/>
                        <a14:foregroundMark x1="47625" y1="25607" x2="47625" y2="25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9446" y="2296752"/>
            <a:ext cx="7984430" cy="45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0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9350423-6D5F-4690-AE79-2580EA52B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856164"/>
              </p:ext>
            </p:extLst>
          </p:nvPr>
        </p:nvGraphicFramePr>
        <p:xfrm>
          <a:off x="266792" y="490194"/>
          <a:ext cx="9226000" cy="549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99031E0-C173-4B3B-B45C-82F67B5C76C9}"/>
              </a:ext>
            </a:extLst>
          </p:cNvPr>
          <p:cNvSpPr txBox="1"/>
          <p:nvPr/>
        </p:nvSpPr>
        <p:spPr>
          <a:xfrm>
            <a:off x="3649073" y="3182375"/>
            <a:ext cx="1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</a:rPr>
              <a:t>53%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6B1F5F-F82B-4FA2-8267-8913EC5FE438}"/>
              </a:ext>
            </a:extLst>
          </p:cNvPr>
          <p:cNvSpPr txBox="1"/>
          <p:nvPr/>
        </p:nvSpPr>
        <p:spPr>
          <a:xfrm>
            <a:off x="1855661" y="2212942"/>
            <a:ext cx="1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56CA46-1B72-407D-B96F-9F1D9BF02F03}"/>
              </a:ext>
            </a:extLst>
          </p:cNvPr>
          <p:cNvSpPr txBox="1"/>
          <p:nvPr/>
        </p:nvSpPr>
        <p:spPr>
          <a:xfrm>
            <a:off x="1515474" y="3703076"/>
            <a:ext cx="1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34022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CEC8195-70E7-4AAF-8258-AA3CD5F92767}"/>
              </a:ext>
            </a:extLst>
          </p:cNvPr>
          <p:cNvSpPr txBox="1">
            <a:spLocks/>
          </p:cNvSpPr>
          <p:nvPr/>
        </p:nvSpPr>
        <p:spPr>
          <a:xfrm>
            <a:off x="399069" y="848035"/>
            <a:ext cx="4842866" cy="1373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ELECTORES EN COAHUILA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684E93-32ED-46CA-B42B-0C73EDABD9CB}"/>
              </a:ext>
            </a:extLst>
          </p:cNvPr>
          <p:cNvSpPr txBox="1"/>
          <p:nvPr/>
        </p:nvSpPr>
        <p:spPr>
          <a:xfrm>
            <a:off x="1085970" y="2831894"/>
            <a:ext cx="3469064" cy="1261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u="sng" dirty="0"/>
              <a:t>LISTA NOMINAL</a:t>
            </a:r>
          </a:p>
          <a:p>
            <a:pPr algn="ctr"/>
            <a:endParaRPr lang="es-MX" sz="1100" dirty="0"/>
          </a:p>
          <a:p>
            <a:pPr algn="ctr"/>
            <a:r>
              <a:rPr lang="es-MX" sz="3200" dirty="0"/>
              <a:t>2,181,681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30519F-CAE8-4CCC-AA43-55FE588DCF64}"/>
              </a:ext>
            </a:extLst>
          </p:cNvPr>
          <p:cNvSpPr txBox="1"/>
          <p:nvPr/>
        </p:nvSpPr>
        <p:spPr>
          <a:xfrm>
            <a:off x="5241935" y="4093778"/>
            <a:ext cx="3469064" cy="2431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u="sng" dirty="0"/>
              <a:t>Electores entre 18 y 44 años de edad</a:t>
            </a:r>
          </a:p>
          <a:p>
            <a:pPr algn="ctr"/>
            <a:endParaRPr lang="es-MX" sz="1600" dirty="0"/>
          </a:p>
          <a:p>
            <a:pPr algn="ctr"/>
            <a:r>
              <a:rPr lang="es-MX" sz="3200" dirty="0"/>
              <a:t>1,297,354</a:t>
            </a:r>
          </a:p>
          <a:p>
            <a:pPr algn="ctr"/>
            <a:endParaRPr lang="es-MX" dirty="0"/>
          </a:p>
          <a:p>
            <a:pPr algn="ctr"/>
            <a:r>
              <a:rPr lang="es-MX" sz="3200" b="1" u="sng" dirty="0">
                <a:solidFill>
                  <a:schemeClr val="accent1">
                    <a:lumMod val="50000"/>
                  </a:schemeClr>
                </a:solidFill>
              </a:rPr>
              <a:t>59.46 %</a:t>
            </a:r>
          </a:p>
        </p:txBody>
      </p:sp>
      <p:sp>
        <p:nvSpPr>
          <p:cNvPr id="13" name="Diagrama de flujo: terminador 12">
            <a:extLst>
              <a:ext uri="{FF2B5EF4-FFF2-40B4-BE49-F238E27FC236}">
                <a16:creationId xmlns:a16="http://schemas.microsoft.com/office/drawing/2014/main" id="{C06D9B92-9B8A-43C9-BDF2-DC93052871D0}"/>
              </a:ext>
            </a:extLst>
          </p:cNvPr>
          <p:cNvSpPr/>
          <p:nvPr/>
        </p:nvSpPr>
        <p:spPr>
          <a:xfrm>
            <a:off x="6457361" y="1299196"/>
            <a:ext cx="5335570" cy="149886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3B5A733C-F760-4D11-BA90-70D647734F98}"/>
              </a:ext>
            </a:extLst>
          </p:cNvPr>
          <p:cNvSpPr txBox="1">
            <a:spLocks/>
          </p:cNvSpPr>
          <p:nvPr/>
        </p:nvSpPr>
        <p:spPr>
          <a:xfrm>
            <a:off x="6366859" y="1534867"/>
            <a:ext cx="5516574" cy="12631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/>
              <a:t>Esperanza de vida en Coahuila</a:t>
            </a:r>
          </a:p>
          <a:p>
            <a:pPr algn="ctr"/>
            <a:endParaRPr lang="es-MX" sz="300" b="1" dirty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s-MX" sz="2400" u="sng" dirty="0"/>
              <a:t>76 años de edad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46709A3-6AD2-4629-B61A-2FAF3573F68B}"/>
              </a:ext>
            </a:extLst>
          </p:cNvPr>
          <p:cNvCxnSpPr>
            <a:cxnSpLocks/>
          </p:cNvCxnSpPr>
          <p:nvPr/>
        </p:nvCxnSpPr>
        <p:spPr>
          <a:xfrm flipH="1">
            <a:off x="9125146" y="3160947"/>
            <a:ext cx="1150071" cy="16655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101F493-BFE0-472C-A3A9-390126BB6297}"/>
              </a:ext>
            </a:extLst>
          </p:cNvPr>
          <p:cNvCxnSpPr>
            <a:cxnSpLocks/>
          </p:cNvCxnSpPr>
          <p:nvPr/>
        </p:nvCxnSpPr>
        <p:spPr>
          <a:xfrm flipH="1" flipV="1">
            <a:off x="2595837" y="4535580"/>
            <a:ext cx="2240114" cy="147438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12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PARTICIPACIÓN CIUDADANA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783206"/>
              </p:ext>
            </p:extLst>
          </p:nvPr>
        </p:nvGraphicFramePr>
        <p:xfrm>
          <a:off x="3543300" y="2033588"/>
          <a:ext cx="4043362" cy="2591593"/>
        </p:xfrm>
        <a:graphic>
          <a:graphicData uri="http://schemas.openxmlformats.org/drawingml/2006/table">
            <a:tbl>
              <a:tblPr/>
              <a:tblGrid>
                <a:gridCol w="2514982">
                  <a:extLst>
                    <a:ext uri="{9D8B030D-6E8A-4147-A177-3AD203B41FA5}">
                      <a16:colId xmlns:a16="http://schemas.microsoft.com/office/drawing/2014/main" val="1034740969"/>
                    </a:ext>
                  </a:extLst>
                </a:gridCol>
                <a:gridCol w="1528380">
                  <a:extLst>
                    <a:ext uri="{9D8B030D-6E8A-4147-A177-3AD203B41FA5}">
                      <a16:colId xmlns:a16="http://schemas.microsoft.com/office/drawing/2014/main" val="3150570670"/>
                    </a:ext>
                  </a:extLst>
                </a:gridCol>
              </a:tblGrid>
              <a:tr h="38326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ELECCIÓN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PARTICIÓN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68528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AYUNTAMIENTOS 2021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985768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DIPUTADOS 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58888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AYUNTAMIENTOS 2018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59600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GOBERNADOR 2017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15725"/>
                  </a:ext>
                </a:extLst>
              </a:tr>
              <a:tr h="36501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DIPUTADOS 2017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04455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AYUNTAMIENTOS 2017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446114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09846" y="4686370"/>
            <a:ext cx="115723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En el estado de Coahuila la participación ciudadana promedio es del 57%.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800" dirty="0"/>
              <a:t>La elección de DIPUTADOS 2020 es un caso atípico debido a la pandemia.</a:t>
            </a:r>
          </a:p>
        </p:txBody>
      </p:sp>
    </p:spTree>
    <p:extLst>
      <p:ext uri="{BB962C8B-B14F-4D97-AF65-F5344CB8AC3E}">
        <p14:creationId xmlns:p14="http://schemas.microsoft.com/office/powerpoint/2010/main" val="345539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43F7B77C-79AD-4A6F-9125-BB750AE126E7}"/>
              </a:ext>
            </a:extLst>
          </p:cNvPr>
          <p:cNvSpPr/>
          <p:nvPr/>
        </p:nvSpPr>
        <p:spPr>
          <a:xfrm>
            <a:off x="678731" y="1762597"/>
            <a:ext cx="3384222" cy="31108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20BA9D-C224-4D05-8894-D69CB5DAD8CC}"/>
              </a:ext>
            </a:extLst>
          </p:cNvPr>
          <p:cNvSpPr txBox="1"/>
          <p:nvPr/>
        </p:nvSpPr>
        <p:spPr>
          <a:xfrm>
            <a:off x="815419" y="2902520"/>
            <a:ext cx="3110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63.6% de la Lista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Nominal participó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20F547-BF6C-49F9-AEC5-316898E8ED31}"/>
              </a:ext>
            </a:extLst>
          </p:cNvPr>
          <p:cNvSpPr txBox="1"/>
          <p:nvPr/>
        </p:nvSpPr>
        <p:spPr>
          <a:xfrm>
            <a:off x="527100" y="367365"/>
            <a:ext cx="3535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Elecciones Ayuntamientos</a:t>
            </a:r>
          </a:p>
          <a:p>
            <a:pPr algn="ctr"/>
            <a:r>
              <a:rPr lang="es-MX" sz="2800" dirty="0"/>
              <a:t>Coahuila 2018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AFD5261-90A7-4A31-99BF-112F6AA459CB}"/>
              </a:ext>
            </a:extLst>
          </p:cNvPr>
          <p:cNvSpPr/>
          <p:nvPr/>
        </p:nvSpPr>
        <p:spPr>
          <a:xfrm>
            <a:off x="5120316" y="1836722"/>
            <a:ext cx="3384222" cy="311084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0D6AD-C7C4-4FD1-94D5-4F8298D81EDA}"/>
              </a:ext>
            </a:extLst>
          </p:cNvPr>
          <p:cNvSpPr txBox="1"/>
          <p:nvPr/>
        </p:nvSpPr>
        <p:spPr>
          <a:xfrm>
            <a:off x="5337130" y="2902520"/>
            <a:ext cx="3110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22.15% de la Lista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Nominal participó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AC93D1-708A-40B5-BE9E-63D5B315C5B2}"/>
              </a:ext>
            </a:extLst>
          </p:cNvPr>
          <p:cNvSpPr txBox="1"/>
          <p:nvPr/>
        </p:nvSpPr>
        <p:spPr>
          <a:xfrm>
            <a:off x="8519860" y="2258928"/>
            <a:ext cx="2415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Elecciones Locales</a:t>
            </a:r>
          </a:p>
          <a:p>
            <a:pPr algn="ctr"/>
            <a:r>
              <a:rPr lang="es-MX" sz="2800" dirty="0"/>
              <a:t>Quintana Roo 2019</a:t>
            </a:r>
          </a:p>
        </p:txBody>
      </p:sp>
    </p:spTree>
    <p:extLst>
      <p:ext uri="{BB962C8B-B14F-4D97-AF65-F5344CB8AC3E}">
        <p14:creationId xmlns:p14="http://schemas.microsoft.com/office/powerpoint/2010/main" val="1836780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9B3D3-FC65-4216-9411-5272F9304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1338" y="2856321"/>
            <a:ext cx="9323594" cy="286106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7200" dirty="0"/>
              <a:t>RESULTADOS </a:t>
            </a:r>
            <a:br>
              <a:rPr lang="es-MX" sz="7200" dirty="0"/>
            </a:br>
            <a:r>
              <a:rPr lang="es-MX" sz="7200" dirty="0"/>
              <a:t>GOBERNADOR/A </a:t>
            </a:r>
            <a:br>
              <a:rPr lang="es-MX" sz="7200" dirty="0"/>
            </a:br>
            <a:r>
              <a:rPr lang="es-MX" sz="7200" dirty="0"/>
              <a:t>2017</a:t>
            </a:r>
            <a:br>
              <a:rPr lang="es-MX" sz="7200" dirty="0"/>
            </a:br>
            <a:r>
              <a:rPr lang="es-MX" sz="7200" dirty="0"/>
              <a:t>COAHUILA</a:t>
            </a:r>
          </a:p>
        </p:txBody>
      </p:sp>
    </p:spTree>
    <p:extLst>
      <p:ext uri="{BB962C8B-B14F-4D97-AF65-F5344CB8AC3E}">
        <p14:creationId xmlns:p14="http://schemas.microsoft.com/office/powerpoint/2010/main" val="4210169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1915295-299C-40C8-812D-44B80397FB2C}"/>
              </a:ext>
            </a:extLst>
          </p:cNvPr>
          <p:cNvSpPr txBox="1"/>
          <p:nvPr/>
        </p:nvSpPr>
        <p:spPr>
          <a:xfrm>
            <a:off x="1198880" y="373888"/>
            <a:ext cx="979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VOTACIONES GOBERNADOR/A  COAHUILA 2017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0B7444F-F067-444A-B3AE-F33385492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918554"/>
              </p:ext>
            </p:extLst>
          </p:nvPr>
        </p:nvGraphicFramePr>
        <p:xfrm>
          <a:off x="682907" y="1183386"/>
          <a:ext cx="11053822" cy="5300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825">
                  <a:extLst>
                    <a:ext uri="{9D8B030D-6E8A-4147-A177-3AD203B41FA5}">
                      <a16:colId xmlns:a16="http://schemas.microsoft.com/office/drawing/2014/main" val="42023840"/>
                    </a:ext>
                  </a:extLst>
                </a:gridCol>
                <a:gridCol w="3387997">
                  <a:extLst>
                    <a:ext uri="{9D8B030D-6E8A-4147-A177-3AD203B41FA5}">
                      <a16:colId xmlns:a16="http://schemas.microsoft.com/office/drawing/2014/main" val="1749005499"/>
                    </a:ext>
                  </a:extLst>
                </a:gridCol>
              </a:tblGrid>
              <a:tr h="67416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CANDIDATO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PORCENTAJE DEL TOTAL DE VOTOS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286838"/>
                  </a:ext>
                </a:extLst>
              </a:tr>
              <a:tr h="637286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Miguel Riquelme </a:t>
                      </a:r>
                      <a:r>
                        <a:rPr lang="es-MX" sz="2000" dirty="0"/>
                        <a:t>(PRI, NUEVA ALIANZA, PARTIDO VERDE, PRC, PC, PCP, PARTIDO JOVEN)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38.18 %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161240"/>
                  </a:ext>
                </a:extLst>
              </a:tr>
              <a:tr h="637286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Guillermo Anaya</a:t>
                      </a:r>
                      <a:r>
                        <a:rPr lang="es-MX" sz="2400" dirty="0"/>
                        <a:t> (</a:t>
                      </a:r>
                      <a:r>
                        <a:rPr lang="es-MX" sz="2000" dirty="0"/>
                        <a:t>PAN, UDC, ENCUENTRO SOCIAL, PPC)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35.74 %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942944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Mary Telma Guajardo</a:t>
                      </a:r>
                      <a:r>
                        <a:rPr lang="es-MX" sz="2400" dirty="0"/>
                        <a:t> </a:t>
                      </a:r>
                      <a:r>
                        <a:rPr lang="es-MX" sz="2000" dirty="0"/>
                        <a:t>(PRD)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1.66 %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2789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Armando Guadiana</a:t>
                      </a:r>
                      <a:r>
                        <a:rPr lang="es-MX" sz="2400" dirty="0"/>
                        <a:t> </a:t>
                      </a:r>
                      <a:r>
                        <a:rPr lang="es-MX" sz="2000" dirty="0"/>
                        <a:t>(MORENA)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11.99 %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49147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Jorge Ángel Pérez</a:t>
                      </a:r>
                      <a:r>
                        <a:rPr lang="es-MX" sz="2400" dirty="0"/>
                        <a:t> </a:t>
                      </a:r>
                      <a:r>
                        <a:rPr lang="es-MX" sz="2000" dirty="0"/>
                        <a:t>(PT)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1.51 %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480216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Javier Guerrero</a:t>
                      </a:r>
                      <a:r>
                        <a:rPr lang="es-MX" sz="2400" dirty="0"/>
                        <a:t> </a:t>
                      </a:r>
                      <a:r>
                        <a:rPr lang="es-MX" sz="2000" dirty="0"/>
                        <a:t>(Candidato Independiente)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8.30 %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859708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u="sng" dirty="0"/>
                        <a:t>Luis Horacio Salinas</a:t>
                      </a:r>
                      <a:r>
                        <a:rPr lang="es-MX" sz="2400" dirty="0"/>
                        <a:t> </a:t>
                      </a:r>
                      <a:r>
                        <a:rPr lang="es-MX" sz="2000" dirty="0"/>
                        <a:t>(Candidato Independiente)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0.76 %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783611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Candidatos No Registrados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0.04 %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29387"/>
                  </a:ext>
                </a:extLst>
              </a:tr>
              <a:tr h="39058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Votos nulos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1.77 %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260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09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A574D4-159F-4D2C-B6A4-1944CFE04F36}"/>
              </a:ext>
            </a:extLst>
          </p:cNvPr>
          <p:cNvSpPr txBox="1"/>
          <p:nvPr/>
        </p:nvSpPr>
        <p:spPr>
          <a:xfrm>
            <a:off x="1877960" y="2497976"/>
            <a:ext cx="82689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500" dirty="0"/>
              <a:t>ENCUESTAS</a:t>
            </a:r>
          </a:p>
        </p:txBody>
      </p:sp>
    </p:spTree>
    <p:extLst>
      <p:ext uri="{BB962C8B-B14F-4D97-AF65-F5344CB8AC3E}">
        <p14:creationId xmlns:p14="http://schemas.microsoft.com/office/powerpoint/2010/main" val="389048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66F110-04D6-4528-9FB2-9A50CBA9FE12}"/>
              </a:ext>
            </a:extLst>
          </p:cNvPr>
          <p:cNvSpPr txBox="1"/>
          <p:nvPr/>
        </p:nvSpPr>
        <p:spPr>
          <a:xfrm>
            <a:off x="5290791" y="2822387"/>
            <a:ext cx="5810842" cy="52322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ORGULLO DE SER MEXICANO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E641753-9412-4C96-8409-9B886A768127}"/>
              </a:ext>
            </a:extLst>
          </p:cNvPr>
          <p:cNvSpPr/>
          <p:nvPr/>
        </p:nvSpPr>
        <p:spPr>
          <a:xfrm>
            <a:off x="5290792" y="3746543"/>
            <a:ext cx="5810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/>
              <a:t>Coahuila se encuentra en el </a:t>
            </a:r>
            <a:r>
              <a:rPr lang="es-MX" sz="2800" u="sng" dirty="0"/>
              <a:t>lugar 26</a:t>
            </a:r>
            <a:r>
              <a:rPr lang="es-MX" sz="2800" dirty="0"/>
              <a:t> a nivel nacional.</a:t>
            </a:r>
          </a:p>
          <a:p>
            <a:pPr algn="ctr"/>
            <a:endParaRPr lang="es-MX" sz="2800" dirty="0"/>
          </a:p>
          <a:p>
            <a:pPr algn="ctr"/>
            <a:r>
              <a:rPr lang="es-MX" sz="2800" dirty="0"/>
              <a:t>32 % Muy orgulloso</a:t>
            </a:r>
          </a:p>
        </p:txBody>
      </p:sp>
      <p:pic>
        <p:nvPicPr>
          <p:cNvPr id="9218" name="Picture 2" descr="Resultado de imagen para orgullo mexicano">
            <a:extLst>
              <a:ext uri="{FF2B5EF4-FFF2-40B4-BE49-F238E27FC236}">
                <a16:creationId xmlns:a16="http://schemas.microsoft.com/office/drawing/2014/main" id="{B7BC033D-5ABE-41C5-97F2-27ECA7550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-1" r="17760" b="-1711"/>
          <a:stretch/>
        </p:blipFill>
        <p:spPr bwMode="auto">
          <a:xfrm>
            <a:off x="320510" y="1553753"/>
            <a:ext cx="4382558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37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0F893DB-7110-40FF-80D2-778F13F0314E}"/>
              </a:ext>
            </a:extLst>
          </p:cNvPr>
          <p:cNvSpPr/>
          <p:nvPr/>
        </p:nvSpPr>
        <p:spPr>
          <a:xfrm>
            <a:off x="876691" y="674362"/>
            <a:ext cx="5099903" cy="2364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24D054-05D1-4A72-943D-73F05997BD4B}"/>
              </a:ext>
            </a:extLst>
          </p:cNvPr>
          <p:cNvSpPr txBox="1"/>
          <p:nvPr/>
        </p:nvSpPr>
        <p:spPr>
          <a:xfrm>
            <a:off x="285158" y="1379744"/>
            <a:ext cx="5810842" cy="954107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Satisfacción en el funcionamiento de la democracia en su estado.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668E66-87D8-4A50-B057-84B64D643884}"/>
              </a:ext>
            </a:extLst>
          </p:cNvPr>
          <p:cNvSpPr/>
          <p:nvPr/>
        </p:nvSpPr>
        <p:spPr>
          <a:xfrm>
            <a:off x="640627" y="3261943"/>
            <a:ext cx="5099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Coahuila se encuentra en el </a:t>
            </a:r>
            <a:r>
              <a:rPr lang="es-MX" sz="2800" u="sng" dirty="0">
                <a:solidFill>
                  <a:schemeClr val="accent1">
                    <a:lumMod val="50000"/>
                  </a:schemeClr>
                </a:solidFill>
              </a:rPr>
              <a:t>lugar 26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 a nivel nacional.</a:t>
            </a:r>
          </a:p>
          <a:p>
            <a:pPr algn="ctr"/>
            <a:endParaRPr lang="es-MX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32 % Mucho o algo </a:t>
            </a: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</a:rPr>
              <a:t>66 % Poco o nada</a:t>
            </a:r>
          </a:p>
        </p:txBody>
      </p:sp>
      <p:pic>
        <p:nvPicPr>
          <p:cNvPr id="7170" name="Picture 2" descr="Resultado de imagen para democracia">
            <a:extLst>
              <a:ext uri="{FF2B5EF4-FFF2-40B4-BE49-F238E27FC236}">
                <a16:creationId xmlns:a16="http://schemas.microsoft.com/office/drawing/2014/main" id="{34FA1033-4A79-4E12-A401-DF582BE8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63" y="3429000"/>
            <a:ext cx="5141310" cy="26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1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 loi dHerode (Ley de Herodes) - Luis Estrada - 1">
            <a:hlinkClick r:id="" action="ppaction://media"/>
            <a:extLst>
              <a:ext uri="{FF2B5EF4-FFF2-40B4-BE49-F238E27FC236}">
                <a16:creationId xmlns:a16="http://schemas.microsoft.com/office/drawing/2014/main" id="{DC5843B8-6F41-4DE9-B07C-89E0A18DF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485"/>
            <a:ext cx="12192000" cy="67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43B4034-1B58-441D-8FD0-460E0A84C873}"/>
              </a:ext>
            </a:extLst>
          </p:cNvPr>
          <p:cNvSpPr txBox="1"/>
          <p:nvPr/>
        </p:nvSpPr>
        <p:spPr>
          <a:xfrm>
            <a:off x="1218541" y="2644970"/>
            <a:ext cx="5720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Coahuila se encuentra en el </a:t>
            </a:r>
            <a:r>
              <a:rPr lang="es-MX" sz="3600" u="sng" dirty="0">
                <a:solidFill>
                  <a:schemeClr val="accent2">
                    <a:lumMod val="75000"/>
                  </a:schemeClr>
                </a:solidFill>
              </a:rPr>
              <a:t>lugar 17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 a nivel nacional.</a:t>
            </a:r>
          </a:p>
          <a:p>
            <a:pPr algn="ctr"/>
            <a:endParaRPr lang="es-MX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30% Acuerdo</a:t>
            </a:r>
          </a:p>
          <a:p>
            <a:pPr algn="ctr"/>
            <a:r>
              <a:rPr lang="es-MX" sz="3600" dirty="0">
                <a:solidFill>
                  <a:schemeClr val="accent2">
                    <a:lumMod val="75000"/>
                  </a:schemeClr>
                </a:solidFill>
              </a:rPr>
              <a:t>68% Desacuerdo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54F563-CE45-41EB-A528-B9CEEB47DAD1}"/>
              </a:ext>
            </a:extLst>
          </p:cNvPr>
          <p:cNvSpPr txBox="1"/>
          <p:nvPr/>
        </p:nvSpPr>
        <p:spPr>
          <a:xfrm>
            <a:off x="521619" y="708220"/>
            <a:ext cx="7114092" cy="1323439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La ley debe permitir a la mujer el derecho al aborto</a:t>
            </a:r>
          </a:p>
        </p:txBody>
      </p:sp>
      <p:pic>
        <p:nvPicPr>
          <p:cNvPr id="14338" name="Picture 2" descr="Resultado de imagen para aborto legal">
            <a:extLst>
              <a:ext uri="{FF2B5EF4-FFF2-40B4-BE49-F238E27FC236}">
                <a16:creationId xmlns:a16="http://schemas.microsoft.com/office/drawing/2014/main" id="{3529A59B-ACBD-4BED-9956-19FE81B2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18388" r="23787" b="64"/>
          <a:stretch/>
        </p:blipFill>
        <p:spPr bwMode="auto">
          <a:xfrm>
            <a:off x="7740036" y="2644970"/>
            <a:ext cx="3144667" cy="32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1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771C830-38D6-4C72-89F1-23BB6814445E}"/>
              </a:ext>
            </a:extLst>
          </p:cNvPr>
          <p:cNvSpPr txBox="1"/>
          <p:nvPr/>
        </p:nvSpPr>
        <p:spPr>
          <a:xfrm>
            <a:off x="2945090" y="1928823"/>
            <a:ext cx="63018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Coahuila se encuentra en el </a:t>
            </a:r>
            <a:r>
              <a:rPr lang="es-MX" sz="3200" u="sng" dirty="0"/>
              <a:t>lugar 17</a:t>
            </a:r>
            <a:r>
              <a:rPr lang="es-MX" sz="3200" dirty="0"/>
              <a:t> a nivel nacional.</a:t>
            </a:r>
          </a:p>
          <a:p>
            <a:pPr algn="ctr"/>
            <a:endParaRPr lang="es-MX" sz="3200" dirty="0"/>
          </a:p>
          <a:p>
            <a:pPr algn="ctr"/>
            <a:r>
              <a:rPr lang="es-MX" sz="3200" dirty="0"/>
              <a:t>44% Acuerdo</a:t>
            </a:r>
          </a:p>
          <a:p>
            <a:pPr algn="ctr"/>
            <a:r>
              <a:rPr lang="es-MX" sz="3200" dirty="0"/>
              <a:t>52 % Desacuerdo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12E6-3B70-4C04-BC13-CA589D6E6C36}"/>
              </a:ext>
            </a:extLst>
          </p:cNvPr>
          <p:cNvSpPr txBox="1"/>
          <p:nvPr/>
        </p:nvSpPr>
        <p:spPr>
          <a:xfrm>
            <a:off x="1263192" y="836271"/>
            <a:ext cx="759800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Aprobación del matrimonio homosexual</a:t>
            </a:r>
          </a:p>
        </p:txBody>
      </p:sp>
      <p:pic>
        <p:nvPicPr>
          <p:cNvPr id="10242" name="Picture 2" descr="Resultado de imagen para matrimonio homosexual">
            <a:extLst>
              <a:ext uri="{FF2B5EF4-FFF2-40B4-BE49-F238E27FC236}">
                <a16:creationId xmlns:a16="http://schemas.microsoft.com/office/drawing/2014/main" id="{7F043C38-B26D-4C37-BB09-B560930A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9" y="3206096"/>
            <a:ext cx="3689219" cy="32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8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40A074-662C-4F4C-80EB-F364343FD58C}"/>
              </a:ext>
            </a:extLst>
          </p:cNvPr>
          <p:cNvSpPr txBox="1"/>
          <p:nvPr/>
        </p:nvSpPr>
        <p:spPr>
          <a:xfrm>
            <a:off x="688157" y="1576546"/>
            <a:ext cx="91817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500" dirty="0">
                <a:solidFill>
                  <a:schemeClr val="accent2">
                    <a:lumMod val="75000"/>
                  </a:schemeClr>
                </a:solidFill>
              </a:rPr>
              <a:t>¡INFÓRMATE Y DECIDE!</a:t>
            </a:r>
          </a:p>
        </p:txBody>
      </p:sp>
    </p:spTree>
    <p:extLst>
      <p:ext uri="{BB962C8B-B14F-4D97-AF65-F5344CB8AC3E}">
        <p14:creationId xmlns:p14="http://schemas.microsoft.com/office/powerpoint/2010/main" val="355940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E81307-DE1B-4C0B-B8EC-F235CBDC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37" y="359673"/>
            <a:ext cx="6910966" cy="45953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EAC2039-F265-47C3-B9DD-839789D663CB}"/>
              </a:ext>
            </a:extLst>
          </p:cNvPr>
          <p:cNvSpPr txBox="1"/>
          <p:nvPr/>
        </p:nvSpPr>
        <p:spPr>
          <a:xfrm>
            <a:off x="1055802" y="3323487"/>
            <a:ext cx="66176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800" dirty="0"/>
              <a:t>BREXIT</a:t>
            </a:r>
          </a:p>
        </p:txBody>
      </p:sp>
    </p:spTree>
    <p:extLst>
      <p:ext uri="{BB962C8B-B14F-4D97-AF65-F5344CB8AC3E}">
        <p14:creationId xmlns:p14="http://schemas.microsoft.com/office/powerpoint/2010/main" val="18629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3923DE-C8E1-4F33-8B18-E7DB659C7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6" t="13917" r="39613" b="9657"/>
          <a:stretch/>
        </p:blipFill>
        <p:spPr>
          <a:xfrm>
            <a:off x="751001" y="808348"/>
            <a:ext cx="5344999" cy="52413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2E44B7-16B3-4DFF-AF88-D1AE61780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7" t="24879" r="40928" b="27423"/>
          <a:stretch/>
        </p:blipFill>
        <p:spPr>
          <a:xfrm>
            <a:off x="6482568" y="886121"/>
            <a:ext cx="5850795" cy="36646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8B67F2-66AD-4074-AF94-8698E9FDD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7" t="28178" r="41082" b="59450"/>
          <a:stretch/>
        </p:blipFill>
        <p:spPr>
          <a:xfrm>
            <a:off x="6372516" y="4437667"/>
            <a:ext cx="6191297" cy="9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6A25AA-88C0-4A9A-A514-11FD9A263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5" t="9623" r="39226" b="15180"/>
          <a:stretch/>
        </p:blipFill>
        <p:spPr>
          <a:xfrm>
            <a:off x="-131979" y="310842"/>
            <a:ext cx="6545344" cy="59579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A8BE10-2EBF-4339-B83E-A11C88241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8" t="14880" r="41392" b="59175"/>
          <a:stretch/>
        </p:blipFill>
        <p:spPr>
          <a:xfrm>
            <a:off x="6011156" y="1847655"/>
            <a:ext cx="6469933" cy="21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7789E-BC42-481D-80B2-4EA6A6CF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63" y="451516"/>
            <a:ext cx="9501954" cy="5521334"/>
          </a:xfrm>
        </p:spPr>
        <p:txBody>
          <a:bodyPr>
            <a:noAutofit/>
          </a:bodyPr>
          <a:lstStyle/>
          <a:p>
            <a:pPr algn="ctr"/>
            <a:r>
              <a:rPr lang="es-MX" sz="7200" dirty="0"/>
              <a:t>Partido del Amor Fraterno, de la Libertar y de la Diversidad</a:t>
            </a:r>
          </a:p>
        </p:txBody>
      </p:sp>
    </p:spTree>
    <p:extLst>
      <p:ext uri="{BB962C8B-B14F-4D97-AF65-F5344CB8AC3E}">
        <p14:creationId xmlns:p14="http://schemas.microsoft.com/office/powerpoint/2010/main" val="53889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CB6C1D-6C9C-4862-838C-59B344B95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14962" r="36083" b="14518"/>
          <a:stretch/>
        </p:blipFill>
        <p:spPr>
          <a:xfrm>
            <a:off x="386080" y="655320"/>
            <a:ext cx="5039360" cy="3925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B8F4EB-E053-4E8A-B014-8CB8090E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7" t="16741" r="36666" b="16593"/>
          <a:stretch/>
        </p:blipFill>
        <p:spPr>
          <a:xfrm>
            <a:off x="5486400" y="477520"/>
            <a:ext cx="6116320" cy="457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27CAD6-F785-4637-8F32-FDE03BBFA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4" t="41333" r="36750" b="39852"/>
          <a:stretch/>
        </p:blipFill>
        <p:spPr>
          <a:xfrm>
            <a:off x="5486400" y="5049520"/>
            <a:ext cx="6116320" cy="1290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5FD734-5A4B-4C37-B36A-CA0ED2B2A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33" t="51563" r="54334" b="40288"/>
          <a:stretch/>
        </p:blipFill>
        <p:spPr>
          <a:xfrm>
            <a:off x="2032000" y="4581237"/>
            <a:ext cx="174752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0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colombia">
            <a:extLst>
              <a:ext uri="{FF2B5EF4-FFF2-40B4-BE49-F238E27FC236}">
                <a16:creationId xmlns:a16="http://schemas.microsoft.com/office/drawing/2014/main" id="{C3F430CB-DCA6-40D9-9D88-E3EF0CD26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0469" y1="7417" x2="60469" y2="7417"/>
                        <a14:foregroundMark x1="62500" y1="7417" x2="62500" y2="7417"/>
                        <a14:foregroundMark x1="40625" y1="21739" x2="40625" y2="21739"/>
                        <a14:foregroundMark x1="69844" y1="42455" x2="69844" y2="4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26753" b="-434"/>
          <a:stretch/>
        </p:blipFill>
        <p:spPr bwMode="auto">
          <a:xfrm>
            <a:off x="5175316" y="497173"/>
            <a:ext cx="4392892" cy="60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5DD25A-F776-4067-805F-B17C54089D30}"/>
              </a:ext>
            </a:extLst>
          </p:cNvPr>
          <p:cNvSpPr txBox="1"/>
          <p:nvPr/>
        </p:nvSpPr>
        <p:spPr>
          <a:xfrm>
            <a:off x="735289" y="1720840"/>
            <a:ext cx="4788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dirty="0"/>
              <a:t>COLOMBIA</a:t>
            </a:r>
          </a:p>
          <a:p>
            <a:r>
              <a:rPr lang="es-MX" sz="7200" dirty="0"/>
              <a:t>RECHAZA</a:t>
            </a:r>
          </a:p>
          <a:p>
            <a:r>
              <a:rPr lang="es-MX" sz="7200" dirty="0"/>
              <a:t>LA PAZ</a:t>
            </a:r>
          </a:p>
        </p:txBody>
      </p:sp>
    </p:spTree>
    <p:extLst>
      <p:ext uri="{BB962C8B-B14F-4D97-AF65-F5344CB8AC3E}">
        <p14:creationId xmlns:p14="http://schemas.microsoft.com/office/powerpoint/2010/main" val="3851758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483996-69E7-4918-A94F-9E5DA74C4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21443" r="25386" b="20825"/>
          <a:stretch/>
        </p:blipFill>
        <p:spPr>
          <a:xfrm>
            <a:off x="688156" y="537327"/>
            <a:ext cx="7522590" cy="3959258"/>
          </a:xfrm>
          <a:prstGeom prst="rect">
            <a:avLst/>
          </a:prstGeom>
        </p:spPr>
      </p:pic>
      <p:pic>
        <p:nvPicPr>
          <p:cNvPr id="12292" name="Picture 4" descr="Resultado de imagen para GUERRAS EN COLOMBIA">
            <a:extLst>
              <a:ext uri="{FF2B5EF4-FFF2-40B4-BE49-F238E27FC236}">
                <a16:creationId xmlns:a16="http://schemas.microsoft.com/office/drawing/2014/main" id="{73C977BA-180B-471C-944B-B3A7A461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34" y="4259640"/>
            <a:ext cx="4852802" cy="238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0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EF41F72-7B18-42C7-91E4-4808F298CF55}"/>
              </a:ext>
            </a:extLst>
          </p:cNvPr>
          <p:cNvSpPr txBox="1"/>
          <p:nvPr/>
        </p:nvSpPr>
        <p:spPr>
          <a:xfrm>
            <a:off x="304800" y="365760"/>
            <a:ext cx="11389360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800" dirty="0"/>
              <a:t>¿Qué sabor de helado prefieres?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8F106D-BBCA-4157-8AF1-30AEE3E2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423035"/>
            <a:ext cx="3860800" cy="2586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4E446A-2BC9-4B7B-A7C7-C4CAFBC2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6891" y1="38624" x2="86891" y2="38624"/>
                        <a14:backgroundMark x1="86891" y1="45503" x2="86891" y2="45503"/>
                        <a14:backgroundMark x1="81273" y1="51852" x2="81273" y2="51852"/>
                        <a14:backgroundMark x1="2247" y1="63492" x2="2247" y2="63492"/>
                        <a14:backgroundMark x1="18352" y1="61905" x2="18352" y2="6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5366" y="4014744"/>
            <a:ext cx="3202069" cy="22666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E79590-D247-489A-A682-36D0382EF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802" y="1481218"/>
            <a:ext cx="3399950" cy="22666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06F1C0-C393-43E9-B0B1-712F21ACF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9" b="94393" l="2835" r="985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7682" y="3784951"/>
            <a:ext cx="3723524" cy="272621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222F8BB-7E80-44CB-AEB2-053998382199}"/>
              </a:ext>
            </a:extLst>
          </p:cNvPr>
          <p:cNvSpPr txBox="1"/>
          <p:nvPr/>
        </p:nvSpPr>
        <p:spPr>
          <a:xfrm>
            <a:off x="3276601" y="1792808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Chocolate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6821F6-B2E1-4537-AD97-1693A2CF39EE}"/>
              </a:ext>
            </a:extLst>
          </p:cNvPr>
          <p:cNvSpPr txBox="1"/>
          <p:nvPr/>
        </p:nvSpPr>
        <p:spPr>
          <a:xfrm>
            <a:off x="9362441" y="2848229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Fresa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1B6A72-9F23-4ABF-BAAB-5833FDACC5AB}"/>
              </a:ext>
            </a:extLst>
          </p:cNvPr>
          <p:cNvSpPr txBox="1"/>
          <p:nvPr/>
        </p:nvSpPr>
        <p:spPr>
          <a:xfrm>
            <a:off x="6998417" y="5115172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Nuez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2AFABC-4E57-431A-BB8B-374D8EB2206B}"/>
              </a:ext>
            </a:extLst>
          </p:cNvPr>
          <p:cNvSpPr txBox="1"/>
          <p:nvPr/>
        </p:nvSpPr>
        <p:spPr>
          <a:xfrm>
            <a:off x="1171435" y="5185267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Limón</a:t>
            </a:r>
          </a:p>
        </p:txBody>
      </p:sp>
    </p:spTree>
    <p:extLst>
      <p:ext uri="{BB962C8B-B14F-4D97-AF65-F5344CB8AC3E}">
        <p14:creationId xmlns:p14="http://schemas.microsoft.com/office/powerpoint/2010/main" val="405959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A1BAB0F-671A-4CCF-9081-29105EC71DFF}"/>
              </a:ext>
            </a:extLst>
          </p:cNvPr>
          <p:cNvSpPr txBox="1"/>
          <p:nvPr/>
        </p:nvSpPr>
        <p:spPr>
          <a:xfrm>
            <a:off x="2286000" y="546165"/>
            <a:ext cx="7620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"Primero vinieron por los socialistas, y yo no dije nada,</a:t>
            </a:r>
            <a:br>
              <a:rPr lang="es-MX" sz="3200" dirty="0"/>
            </a:br>
            <a:r>
              <a:rPr lang="es-MX" sz="3200" dirty="0"/>
              <a:t>porque yo no era socialista.</a:t>
            </a:r>
            <a:br>
              <a:rPr lang="es-MX" sz="3200" dirty="0"/>
            </a:br>
            <a:r>
              <a:rPr lang="es-MX" sz="3200" dirty="0"/>
              <a:t>Luego vinieron por los sindicalistas, y yo no dije nada,</a:t>
            </a:r>
            <a:br>
              <a:rPr lang="es-MX" sz="3200" dirty="0"/>
            </a:br>
            <a:r>
              <a:rPr lang="es-MX" sz="3200" dirty="0"/>
              <a:t>porque yo no era sindicalista.</a:t>
            </a:r>
            <a:br>
              <a:rPr lang="es-MX" sz="3200" dirty="0"/>
            </a:br>
            <a:r>
              <a:rPr lang="es-MX" sz="3200" dirty="0"/>
              <a:t>Luego vinieron por los judíos, y yo no dije nada,</a:t>
            </a:r>
            <a:br>
              <a:rPr lang="es-MX" sz="3200" dirty="0"/>
            </a:br>
            <a:r>
              <a:rPr lang="es-MX" sz="3200" dirty="0"/>
              <a:t>porque yo no era judío.</a:t>
            </a:r>
          </a:p>
          <a:p>
            <a:r>
              <a:rPr lang="es-MX" sz="3200" dirty="0"/>
              <a:t>Luego vinieron por mí, y no quedó nadie para hablar por mí."</a:t>
            </a:r>
          </a:p>
        </p:txBody>
      </p:sp>
    </p:spTree>
    <p:extLst>
      <p:ext uri="{BB962C8B-B14F-4D97-AF65-F5344CB8AC3E}">
        <p14:creationId xmlns:p14="http://schemas.microsoft.com/office/powerpoint/2010/main" val="315873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_ley_de_herodes_fragmento_la_ley_y_la_pistola_ATha0r_kDQo_36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E3AF720-D56E-47FD-99D9-43C14E360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9163665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a_ley_de_herodes_legislando_por_el_bien_de_la_comunidad_Zm74XjeEVBY_360p">
            <a:hlinkClick r:id="" action="ppaction://media"/>
            <a:extLst>
              <a:ext uri="{FF2B5EF4-FFF2-40B4-BE49-F238E27FC236}">
                <a16:creationId xmlns:a16="http://schemas.microsoft.com/office/drawing/2014/main" id="{CB9CFB77-34FA-4B9E-88B9-0212F7FBD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926" cy="67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04EA3E-EC72-429E-9CBD-F0DECE0FC7AD}"/>
              </a:ext>
            </a:extLst>
          </p:cNvPr>
          <p:cNvSpPr txBox="1"/>
          <p:nvPr/>
        </p:nvSpPr>
        <p:spPr>
          <a:xfrm>
            <a:off x="1963871" y="3206714"/>
            <a:ext cx="88831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500" dirty="0"/>
              <a:t>PREGUNTAS</a:t>
            </a:r>
          </a:p>
        </p:txBody>
      </p:sp>
      <p:pic>
        <p:nvPicPr>
          <p:cNvPr id="15362" name="Picture 2" descr="Resultado de imagen para PREGUNTAS DIBUJO PNG">
            <a:extLst>
              <a:ext uri="{FF2B5EF4-FFF2-40B4-BE49-F238E27FC236}">
                <a16:creationId xmlns:a16="http://schemas.microsoft.com/office/drawing/2014/main" id="{CBC25C45-1D91-4489-BBC3-B194E573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5" y="513159"/>
            <a:ext cx="2319705" cy="2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67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082322F-3702-4C63-A679-A418CD55AD04}"/>
              </a:ext>
            </a:extLst>
          </p:cNvPr>
          <p:cNvSpPr/>
          <p:nvPr/>
        </p:nvSpPr>
        <p:spPr>
          <a:xfrm>
            <a:off x="1882877" y="396503"/>
            <a:ext cx="8426245" cy="606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1.- ¿Cuáles medios de comunicación utilizas frecuentemente?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Televisión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Redes sociales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Periódico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¿Cuántas horas al día dedicas a navegar en internet?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a 3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a 6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o más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¿Cuáles son las redes sociales que utilizas frecuentemente?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Twitter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69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5A8C62D-FE4F-402B-B9C4-18F067A8DB8F}"/>
              </a:ext>
            </a:extLst>
          </p:cNvPr>
          <p:cNvSpPr/>
          <p:nvPr/>
        </p:nvSpPr>
        <p:spPr>
          <a:xfrm>
            <a:off x="1278193" y="136223"/>
            <a:ext cx="9635613" cy="6721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 ¿Para qué las utilizas?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Música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5.- ¿Cuáles problemas en tu entorno consideras prioritarios de resolver?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Todas las anteriores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6.- ¿Cres que el gobierno plantea soluciones adecuadas para resolver estos problemas?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s-MX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veces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4679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0429FBA-4457-4EE1-A6BA-95AC60610172}"/>
              </a:ext>
            </a:extLst>
          </p:cNvPr>
          <p:cNvSpPr txBox="1"/>
          <p:nvPr/>
        </p:nvSpPr>
        <p:spPr>
          <a:xfrm>
            <a:off x="603316" y="1960775"/>
            <a:ext cx="10567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>
                <a:solidFill>
                  <a:schemeClr val="accent2">
                    <a:lumMod val="50000"/>
                  </a:schemeClr>
                </a:solidFill>
              </a:rPr>
              <a:t>¡GRACIAS POR SU ATENCIÓN!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0D2DA6-9CF4-4554-A574-D33C3E31C9C5}"/>
              </a:ext>
            </a:extLst>
          </p:cNvPr>
          <p:cNvSpPr txBox="1"/>
          <p:nvPr/>
        </p:nvSpPr>
        <p:spPr>
          <a:xfrm>
            <a:off x="2887744" y="3655040"/>
            <a:ext cx="5998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/>
              <a:t>Dudas o comentarios:</a:t>
            </a:r>
          </a:p>
          <a:p>
            <a:pPr algn="ctr"/>
            <a:endParaRPr lang="es-MX" sz="3200" dirty="0"/>
          </a:p>
          <a:p>
            <a:pPr algn="ctr"/>
            <a:r>
              <a:rPr lang="es-MX" sz="3200" dirty="0"/>
              <a:t>alex_8012@yahoo.com.mx</a:t>
            </a:r>
          </a:p>
        </p:txBody>
      </p:sp>
    </p:spTree>
    <p:extLst>
      <p:ext uri="{BB962C8B-B14F-4D97-AF65-F5344CB8AC3E}">
        <p14:creationId xmlns:p14="http://schemas.microsoft.com/office/powerpoint/2010/main" val="472190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6FFA4-1FCE-491C-B591-CB1CDF296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9482" y="1939361"/>
            <a:ext cx="8679915" cy="1748729"/>
          </a:xfrm>
        </p:spPr>
        <p:txBody>
          <a:bodyPr>
            <a:normAutofit/>
          </a:bodyPr>
          <a:lstStyle/>
          <a:p>
            <a:r>
              <a:rPr lang="es-MX" sz="9600" dirty="0"/>
              <a:t>ESTADÍSTICAS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BA51CE-595E-4B54-993A-C4CAC92D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6" l="0" r="100000">
                        <a14:foregroundMark x1="15622" y1="69955" x2="15622" y2="69955"/>
                        <a14:foregroundMark x1="9600" y1="65968" x2="9600" y2="65968"/>
                        <a14:foregroundMark x1="84533" y1="64118" x2="84533" y2="64118"/>
                        <a14:foregroundMark x1="81222" y1="64118" x2="81222" y2="64118"/>
                        <a14:foregroundMark x1="17489" y1="55364" x2="17489" y2="55364"/>
                        <a14:foregroundMark x1="29089" y1="47431" x2="29089" y2="474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560" y="1939361"/>
            <a:ext cx="5510379" cy="29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74C39-DDDB-40AE-913F-F4C0C18F1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917" y="1545249"/>
            <a:ext cx="8673881" cy="3758605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INFORME PAIS SOBRE LA CALIDAD DE LA CIUDADANIA EN MÉXICO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964D1E-17AE-47F0-8360-FD875FD95D2B}"/>
              </a:ext>
            </a:extLst>
          </p:cNvPr>
          <p:cNvSpPr txBox="1"/>
          <p:nvPr/>
        </p:nvSpPr>
        <p:spPr>
          <a:xfrm>
            <a:off x="1741716" y="4919134"/>
            <a:ext cx="1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230941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201A18-401D-403C-A08D-5DF1F08AE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14286" r="31875" b="5555"/>
          <a:stretch/>
        </p:blipFill>
        <p:spPr>
          <a:xfrm>
            <a:off x="818447" y="148750"/>
            <a:ext cx="8080455" cy="65604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98FF27-0C0E-4447-8A07-5C33E8C3E5A7}"/>
              </a:ext>
            </a:extLst>
          </p:cNvPr>
          <p:cNvSpPr txBox="1"/>
          <p:nvPr/>
        </p:nvSpPr>
        <p:spPr>
          <a:xfrm>
            <a:off x="537331" y="148750"/>
            <a:ext cx="865380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Nivel de </a:t>
            </a:r>
            <a:r>
              <a:rPr lang="es-MX" sz="2000" b="1" u="sng" dirty="0"/>
              <a:t>confianza</a:t>
            </a:r>
            <a:r>
              <a:rPr lang="es-MX" sz="2000" dirty="0"/>
              <a:t> en instituciones y organizaciones políticas </a:t>
            </a:r>
          </a:p>
          <a:p>
            <a:pPr algn="ctr"/>
            <a:r>
              <a:rPr lang="es-MX" sz="2000" dirty="0"/>
              <a:t>y sociales a nivel nacional</a:t>
            </a:r>
          </a:p>
        </p:txBody>
      </p:sp>
    </p:spTree>
    <p:extLst>
      <p:ext uri="{BB962C8B-B14F-4D97-AF65-F5344CB8AC3E}">
        <p14:creationId xmlns:p14="http://schemas.microsoft.com/office/powerpoint/2010/main" val="129670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terminador 3">
            <a:extLst>
              <a:ext uri="{FF2B5EF4-FFF2-40B4-BE49-F238E27FC236}">
                <a16:creationId xmlns:a16="http://schemas.microsoft.com/office/drawing/2014/main" id="{77299009-9137-43ED-AB7B-6FB00FDF29CC}"/>
              </a:ext>
            </a:extLst>
          </p:cNvPr>
          <p:cNvSpPr/>
          <p:nvPr/>
        </p:nvSpPr>
        <p:spPr>
          <a:xfrm>
            <a:off x="4968903" y="486659"/>
            <a:ext cx="4456923" cy="31992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BD946A-F920-4FA4-BD04-792CF551A9C9}"/>
              </a:ext>
            </a:extLst>
          </p:cNvPr>
          <p:cNvSpPr txBox="1"/>
          <p:nvPr/>
        </p:nvSpPr>
        <p:spPr>
          <a:xfrm>
            <a:off x="4892512" y="1104941"/>
            <a:ext cx="4609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u="sng" dirty="0"/>
              <a:t>3 de cada 10</a:t>
            </a:r>
            <a:r>
              <a:rPr lang="es-MX" sz="3600" dirty="0"/>
              <a:t> </a:t>
            </a:r>
          </a:p>
          <a:p>
            <a:pPr algn="ctr"/>
            <a:r>
              <a:rPr lang="es-MX" sz="3600" dirty="0"/>
              <a:t>confían en sus </a:t>
            </a:r>
          </a:p>
          <a:p>
            <a:pPr algn="ctr"/>
            <a:r>
              <a:rPr lang="es-MX" sz="3600" u="sng" dirty="0"/>
              <a:t>vecinos</a:t>
            </a:r>
          </a:p>
        </p:txBody>
      </p:sp>
      <p:pic>
        <p:nvPicPr>
          <p:cNvPr id="2050" name="Picture 2" descr="Resultado de imagen para vecinos dibujo png">
            <a:extLst>
              <a:ext uri="{FF2B5EF4-FFF2-40B4-BE49-F238E27FC236}">
                <a16:creationId xmlns:a16="http://schemas.microsoft.com/office/drawing/2014/main" id="{4C9E4878-2AA6-4A54-A75B-3CB62E7B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2" y="1602827"/>
            <a:ext cx="3484775" cy="47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9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rama de flujo: terminador 4">
            <a:extLst>
              <a:ext uri="{FF2B5EF4-FFF2-40B4-BE49-F238E27FC236}">
                <a16:creationId xmlns:a16="http://schemas.microsoft.com/office/drawing/2014/main" id="{5863AF27-2678-489E-9DA5-54BC6B982566}"/>
              </a:ext>
            </a:extLst>
          </p:cNvPr>
          <p:cNvSpPr/>
          <p:nvPr/>
        </p:nvSpPr>
        <p:spPr>
          <a:xfrm>
            <a:off x="707022" y="4242060"/>
            <a:ext cx="8729221" cy="172510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CB106A-5C57-45C0-BFFA-1E1018849F23}"/>
              </a:ext>
            </a:extLst>
          </p:cNvPr>
          <p:cNvSpPr txBox="1"/>
          <p:nvPr/>
        </p:nvSpPr>
        <p:spPr>
          <a:xfrm>
            <a:off x="1338610" y="4781446"/>
            <a:ext cx="77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u="sng" dirty="0"/>
              <a:t>5 de cada 10</a:t>
            </a:r>
            <a:r>
              <a:rPr lang="es-MX" sz="3600" dirty="0"/>
              <a:t> confían en la </a:t>
            </a:r>
            <a:r>
              <a:rPr lang="es-MX" sz="3600" u="sng" dirty="0"/>
              <a:t>iglesia</a:t>
            </a:r>
          </a:p>
        </p:txBody>
      </p:sp>
      <p:sp>
        <p:nvSpPr>
          <p:cNvPr id="10" name="Diagrama de flujo: terminador 9">
            <a:extLst>
              <a:ext uri="{FF2B5EF4-FFF2-40B4-BE49-F238E27FC236}">
                <a16:creationId xmlns:a16="http://schemas.microsoft.com/office/drawing/2014/main" id="{5A47E6FA-05AE-4C21-915B-CB30F937308B}"/>
              </a:ext>
            </a:extLst>
          </p:cNvPr>
          <p:cNvSpPr/>
          <p:nvPr/>
        </p:nvSpPr>
        <p:spPr>
          <a:xfrm>
            <a:off x="990044" y="1259657"/>
            <a:ext cx="10661486" cy="149297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44B661-3505-4613-A493-CD0C78B9405A}"/>
              </a:ext>
            </a:extLst>
          </p:cNvPr>
          <p:cNvSpPr txBox="1"/>
          <p:nvPr/>
        </p:nvSpPr>
        <p:spPr>
          <a:xfrm>
            <a:off x="4467911" y="1446020"/>
            <a:ext cx="6821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u="sng" dirty="0"/>
              <a:t>2 de cada 10</a:t>
            </a:r>
            <a:r>
              <a:rPr lang="es-MX" sz="3600" dirty="0"/>
              <a:t> confían en los </a:t>
            </a:r>
            <a:r>
              <a:rPr lang="es-MX" sz="3600" u="sng" dirty="0"/>
              <a:t>partidos políticos</a:t>
            </a:r>
          </a:p>
        </p:txBody>
      </p:sp>
      <p:pic>
        <p:nvPicPr>
          <p:cNvPr id="1028" name="Picture 4" descr="Resultado de imagen para partidos politicos">
            <a:extLst>
              <a:ext uri="{FF2B5EF4-FFF2-40B4-BE49-F238E27FC236}">
                <a16:creationId xmlns:a16="http://schemas.microsoft.com/office/drawing/2014/main" id="{5F90BF05-558E-4D37-99B9-3E3473C3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5" y="957850"/>
            <a:ext cx="3693738" cy="20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BA4C44-CEFF-4533-9D00-064BA5C8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6321" y="3249590"/>
            <a:ext cx="2933340" cy="30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7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terminador 3">
            <a:extLst>
              <a:ext uri="{FF2B5EF4-FFF2-40B4-BE49-F238E27FC236}">
                <a16:creationId xmlns:a16="http://schemas.microsoft.com/office/drawing/2014/main" id="{3FBB5CD1-92A4-4A8C-8DDE-C7AB349E339B}"/>
              </a:ext>
            </a:extLst>
          </p:cNvPr>
          <p:cNvSpPr/>
          <p:nvPr/>
        </p:nvSpPr>
        <p:spPr>
          <a:xfrm>
            <a:off x="386498" y="4534289"/>
            <a:ext cx="8729221" cy="172510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D38A36-D2D8-464B-880D-F30B792FB828}"/>
              </a:ext>
            </a:extLst>
          </p:cNvPr>
          <p:cNvSpPr txBox="1"/>
          <p:nvPr/>
        </p:nvSpPr>
        <p:spPr>
          <a:xfrm>
            <a:off x="867266" y="5073677"/>
            <a:ext cx="77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u="sng" dirty="0"/>
              <a:t>6 de cada 10</a:t>
            </a:r>
            <a:r>
              <a:rPr lang="es-MX" sz="3600" dirty="0"/>
              <a:t> confían en el </a:t>
            </a:r>
            <a:r>
              <a:rPr lang="es-MX" sz="3600" u="sng" dirty="0"/>
              <a:t>ejército</a:t>
            </a:r>
          </a:p>
        </p:txBody>
      </p:sp>
      <p:pic>
        <p:nvPicPr>
          <p:cNvPr id="6" name="Picture 2" descr="Resultado de imagen para MILITARES PNG">
            <a:extLst>
              <a:ext uri="{FF2B5EF4-FFF2-40B4-BE49-F238E27FC236}">
                <a16:creationId xmlns:a16="http://schemas.microsoft.com/office/drawing/2014/main" id="{A7905086-0643-4C5C-B281-F2BA9CD8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52" y="307579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agrama de flujo: terminador 7">
            <a:extLst>
              <a:ext uri="{FF2B5EF4-FFF2-40B4-BE49-F238E27FC236}">
                <a16:creationId xmlns:a16="http://schemas.microsoft.com/office/drawing/2014/main" id="{757A517E-8650-4FD0-9063-EA66E78CEFBE}"/>
              </a:ext>
            </a:extLst>
          </p:cNvPr>
          <p:cNvSpPr/>
          <p:nvPr/>
        </p:nvSpPr>
        <p:spPr>
          <a:xfrm>
            <a:off x="2047185" y="1307728"/>
            <a:ext cx="8729221" cy="172510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87E94C-3A80-49AD-9CE0-11932B47AB5D}"/>
              </a:ext>
            </a:extLst>
          </p:cNvPr>
          <p:cNvSpPr txBox="1"/>
          <p:nvPr/>
        </p:nvSpPr>
        <p:spPr>
          <a:xfrm>
            <a:off x="3008720" y="1836605"/>
            <a:ext cx="77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/>
              <a:t> </a:t>
            </a:r>
            <a:r>
              <a:rPr lang="es-MX" sz="3600" u="sng" dirty="0"/>
              <a:t>2 de cada 10</a:t>
            </a:r>
            <a:r>
              <a:rPr lang="es-MX" sz="3600" dirty="0"/>
              <a:t> confían en los </a:t>
            </a:r>
            <a:r>
              <a:rPr lang="es-MX" sz="3600" u="sng" dirty="0"/>
              <a:t>jueces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83C96A9-FA40-40D6-BB21-08D6371E7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33069" y1="24043" x2="33069" y2="24043"/>
                        <a14:foregroundMark x1="49901" y1="15745" x2="49901" y2="15745"/>
                        <a14:foregroundMark x1="30693" y1="47021" x2="30693" y2="47021"/>
                        <a14:foregroundMark x1="29505" y1="39787" x2="29505" y2="39787"/>
                        <a14:foregroundMark x1="37228" y1="40851" x2="37228" y2="40851"/>
                        <a14:foregroundMark x1="33069" y1="53191" x2="33069" y2="53191"/>
                        <a14:foregroundMark x1="36634" y1="55957" x2="36634" y2="55957"/>
                        <a14:foregroundMark x1="62772" y1="42553" x2="62772" y2="425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3" y="174943"/>
            <a:ext cx="3039801" cy="28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37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7640</TotalTime>
  <Words>656</Words>
  <Application>Microsoft Macintosh PowerPoint</Application>
  <PresentationFormat>Panorámica</PresentationFormat>
  <Paragraphs>155</Paragraphs>
  <Slides>36</Slides>
  <Notes>3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Gill Sans MT</vt:lpstr>
      <vt:lpstr>Wingdings</vt:lpstr>
      <vt:lpstr>Galería</vt:lpstr>
      <vt:lpstr>¿POR QUÉ NOS  DEBEN INTERESAR  LAS ELECCIONES?</vt:lpstr>
      <vt:lpstr>Presentación de PowerPoint</vt:lpstr>
      <vt:lpstr>Presentación de PowerPoint</vt:lpstr>
      <vt:lpstr>ESTADÍSTICAS</vt:lpstr>
      <vt:lpstr>INFORME PAIS SOBRE LA CALIDAD DE LA CIUDADANIA EN MÉXICO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PARTICIPACIÓN CIUDADANA</vt:lpstr>
      <vt:lpstr>Presentación de PowerPoint</vt:lpstr>
      <vt:lpstr>RESULTADOS  GOBERNADOR/A  2017 COAHUILA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Partido del Amor Fraterno, de la Libertar y de la Diversidad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asesor03</dc:creator>
  <cp:lastModifiedBy>alejandro gonzález</cp:lastModifiedBy>
  <cp:revision>61</cp:revision>
  <dcterms:created xsi:type="dcterms:W3CDTF">2019-10-08T15:46:25Z</dcterms:created>
  <dcterms:modified xsi:type="dcterms:W3CDTF">2024-04-30T22:09:03Z</dcterms:modified>
</cp:coreProperties>
</file>